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Source Sans Pr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SourceSansPr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SansPro-italic.fntdata"/><Relationship Id="rId25" Type="http://schemas.openxmlformats.org/officeDocument/2006/relationships/font" Target="fonts/SourceSansPro-bold.fntdata"/><Relationship Id="rId27" Type="http://schemas.openxmlformats.org/officeDocument/2006/relationships/font" Target="fonts/SourceSans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XKscchk0HSE&amp;feature=youtu.be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4618ccf8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4618ccf8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https://www.youtube.com/watch?v=XKscchk0HSE&amp;feature=youtu.be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4618ccf8b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4618ccf8b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c46cde97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c46cde97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4618ccf8b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4618ccf8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4618ccf8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4618ccf8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c4d38e0b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c4d38e0b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c46cde97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c46cde97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4618ccf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4618ccf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4618ccf8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4618ccf8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4618ccf8b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4618ccf8b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4618ccf8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4618ccf8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c46cde970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c46cde970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4618ccf8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64618ccf8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hyperlink" Target="https://www.youtube.com/watch?v=XKscchk0HSE&amp;feature=youtu.be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Phantom Systems 101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By Zainab Vajahath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1794050" y="4100650"/>
            <a:ext cx="50904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4747" y="3399450"/>
            <a:ext cx="3745974" cy="9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200" y="104900"/>
            <a:ext cx="7206800" cy="49337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>
            <p:ph type="title"/>
          </p:nvPr>
        </p:nvSpPr>
        <p:spPr>
          <a:xfrm>
            <a:off x="135325" y="166250"/>
            <a:ext cx="1840200" cy="12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Diagram</a:t>
            </a:r>
            <a:endParaRPr/>
          </a:p>
        </p:txBody>
      </p:sp>
      <p:sp>
        <p:nvSpPr>
          <p:cNvPr id="121" name="Google Shape;121;p22"/>
          <p:cNvSpPr txBox="1"/>
          <p:nvPr/>
        </p:nvSpPr>
        <p:spPr>
          <a:xfrm>
            <a:off x="183450" y="1799175"/>
            <a:ext cx="1107600" cy="11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Suspension breakdown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/>
        </p:nvSpPr>
        <p:spPr>
          <a:xfrm>
            <a:off x="335100" y="2166000"/>
            <a:ext cx="8473800" cy="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Activity: Find 2 kinds of </a:t>
            </a:r>
            <a:r>
              <a:rPr b="1" lang="en" sz="24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technical</a:t>
            </a:r>
            <a:r>
              <a:rPr b="1" lang="en" sz="24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inspection tests in the rules</a:t>
            </a:r>
            <a:endParaRPr b="1" sz="24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342300"/>
            <a:ext cx="9433885" cy="64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4"/>
          <p:cNvSpPr txBox="1"/>
          <p:nvPr>
            <p:ph type="title"/>
          </p:nvPr>
        </p:nvSpPr>
        <p:spPr>
          <a:xfrm>
            <a:off x="75250" y="0"/>
            <a:ext cx="3439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Embedded Team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61375" y="690000"/>
            <a:ext cx="42903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Writing code to control a race car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4" name="Google Shape;134;p24"/>
          <p:cNvSpPr txBox="1"/>
          <p:nvPr/>
        </p:nvSpPr>
        <p:spPr>
          <a:xfrm>
            <a:off x="514300" y="1827275"/>
            <a:ext cx="43407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ource Sans Pro"/>
              <a:buChar char="●"/>
            </a:pPr>
            <a:r>
              <a:rPr lang="en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Interfacing with motors, sensors</a:t>
            </a:r>
            <a:endParaRPr/>
          </a:p>
        </p:txBody>
      </p:sp>
      <p:sp>
        <p:nvSpPr>
          <p:cNvPr id="135" name="Google Shape;135;p24"/>
          <p:cNvSpPr txBox="1"/>
          <p:nvPr/>
        </p:nvSpPr>
        <p:spPr>
          <a:xfrm>
            <a:off x="6086725" y="2170350"/>
            <a:ext cx="52440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ource Sans Pro"/>
              <a:buChar char="●"/>
            </a:pPr>
            <a:r>
              <a:rPr lang="en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Multiple microcontroller </a:t>
            </a:r>
            <a:endParaRPr sz="18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architecture</a:t>
            </a:r>
            <a:endParaRPr/>
          </a:p>
        </p:txBody>
      </p:sp>
      <p:sp>
        <p:nvSpPr>
          <p:cNvPr id="136" name="Google Shape;136;p24"/>
          <p:cNvSpPr txBox="1"/>
          <p:nvPr/>
        </p:nvSpPr>
        <p:spPr>
          <a:xfrm>
            <a:off x="3010850" y="3782725"/>
            <a:ext cx="41523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ource Sans Pro"/>
              <a:buChar char="●"/>
            </a:pPr>
            <a:r>
              <a:rPr lang="en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Real-time safety critical control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6400" y="1332305"/>
            <a:ext cx="3305224" cy="247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Embedded Systems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152475"/>
            <a:ext cx="544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Iterative design process, lots of reviewing and testing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Coding - using language C and github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Run code on PCBs directly to run code and analyze </a:t>
            </a:r>
            <a:r>
              <a:rPr lang="en"/>
              <a:t>response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Safety critical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 advanced microcontroller architecture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(This skill set is considered high in demand for software co-op jobs)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</a:t>
            </a:r>
            <a:endParaRPr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105825" y="1389600"/>
            <a:ext cx="34923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Get familiar with the competition rules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Engineers love acronyms, you will learn everything with time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Always ask questions! Phantom is about enjoying the learning experience and </a:t>
            </a:r>
            <a:r>
              <a:rPr lang="en" sz="1400"/>
              <a:t>challenging</a:t>
            </a:r>
            <a:r>
              <a:rPr lang="en" sz="1400"/>
              <a:t> yourself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4800" y="152400"/>
            <a:ext cx="1977250" cy="256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9654" y="152400"/>
            <a:ext cx="2926097" cy="2456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 rotWithShape="1">
          <a:blip r:embed="rId5">
            <a:alphaModFix/>
          </a:blip>
          <a:srcRect b="0" l="6942" r="0" t="0"/>
          <a:stretch/>
        </p:blipFill>
        <p:spPr>
          <a:xfrm>
            <a:off x="3986375" y="2792575"/>
            <a:ext cx="4749426" cy="212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67" name="Google Shape;67;p14"/>
          <p:cNvSpPr txBox="1"/>
          <p:nvPr>
            <p:ph idx="2" type="body"/>
          </p:nvPr>
        </p:nvSpPr>
        <p:spPr>
          <a:xfrm>
            <a:off x="4939500" y="12576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ource Sans Pro"/>
              <a:buChar char="●"/>
            </a:pPr>
            <a:r>
              <a:rPr lang="en" sz="1400">
                <a:solidFill>
                  <a:srgbClr val="FFFFFF"/>
                </a:solidFill>
              </a:rPr>
              <a:t>Electrical Car Systems</a:t>
            </a:r>
            <a:endParaRPr>
              <a:solidFill>
                <a:srgbClr val="FFFFFF"/>
              </a:solidFill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 sz="1400">
                <a:solidFill>
                  <a:srgbClr val="FFFFFF"/>
                </a:solidFill>
              </a:rPr>
              <a:t>Mechanical Systems</a:t>
            </a:r>
            <a:endParaRPr>
              <a:solidFill>
                <a:srgbClr val="FFFFFF"/>
              </a:solidFill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 sz="1400">
                <a:solidFill>
                  <a:srgbClr val="FFFFFF"/>
                </a:solidFill>
              </a:rPr>
              <a:t>Real Time Embedded Systems</a:t>
            </a:r>
            <a:endParaRPr sz="1400">
              <a:solidFill>
                <a:srgbClr val="FFFFFF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type="title"/>
          </p:nvPr>
        </p:nvSpPr>
        <p:spPr>
          <a:xfrm>
            <a:off x="17167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Electrical </a:t>
            </a:r>
            <a:r>
              <a:rPr lang="en">
                <a:solidFill>
                  <a:srgbClr val="FFFFFF"/>
                </a:solidFill>
              </a:rPr>
              <a:t>Team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 rot="-602982">
            <a:off x="5193550" y="965933"/>
            <a:ext cx="2434351" cy="242364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Batteries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Motors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Circuit design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PCB layout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Prototyping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PCB’s - Printed Circuit Boards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2" type="body"/>
          </p:nvPr>
        </p:nvSpPr>
        <p:spPr>
          <a:xfrm>
            <a:off x="3697100" y="1152475"/>
            <a:ext cx="513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Each PCB is designed using altium software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use Github to collaborate on boards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PCB’s can be made for both high and low voltage systems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Our boards are typically 100x100mm max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Iterative design process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0" l="0" r="41690" t="18520"/>
          <a:stretch/>
        </p:blipFill>
        <p:spPr>
          <a:xfrm>
            <a:off x="394100" y="1307675"/>
            <a:ext cx="3112500" cy="326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and Low Voltage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Voltage: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Max of 600V DC (EV.1.3.2)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Relates to all battery systems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Consists of 12+ PCBs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Must have an isolated ground from the Low voltage (LV) system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Lots of safety precautions!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Voltage: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Not as many boards as HV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Grounded to the chassis (it will not kill the driver, don’t worry!)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Relates to smaller systems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BSPD (brake systems plausibility device)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TSAL (tractive system active light)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/>
        </p:nvSpPr>
        <p:spPr>
          <a:xfrm>
            <a:off x="409250" y="1601600"/>
            <a:ext cx="8473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Activity: Does the accumulator box hold high or low voltage systems?</a:t>
            </a:r>
            <a:endParaRPr b="1" sz="24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(Hint: Search through the FSAE competition rules)</a:t>
            </a:r>
            <a:endParaRPr sz="24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29" y="0"/>
            <a:ext cx="850994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type="title"/>
          </p:nvPr>
        </p:nvSpPr>
        <p:spPr>
          <a:xfrm>
            <a:off x="184700" y="261600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Diagram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</a:t>
            </a:r>
            <a:endParaRPr/>
          </a:p>
        </p:txBody>
      </p:sp>
      <p:sp>
        <p:nvSpPr>
          <p:cNvPr id="105" name="Google Shape;105;p20"/>
          <p:cNvSpPr txBox="1"/>
          <p:nvPr/>
        </p:nvSpPr>
        <p:spPr>
          <a:xfrm>
            <a:off x="2119425" y="1551025"/>
            <a:ext cx="2929800" cy="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aleway"/>
              <a:buChar char="-"/>
            </a:pPr>
            <a:r>
              <a:rPr lang="en" sz="3000">
                <a:latin typeface="Raleway"/>
                <a:ea typeface="Raleway"/>
                <a:cs typeface="Raleway"/>
                <a:sym typeface="Raleway"/>
              </a:rPr>
              <a:t>Chassis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6" name="Google Shape;106;p20"/>
          <p:cNvSpPr txBox="1"/>
          <p:nvPr/>
        </p:nvSpPr>
        <p:spPr>
          <a:xfrm>
            <a:off x="6492600" y="662825"/>
            <a:ext cx="26514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aleway"/>
              <a:buChar char="-"/>
            </a:pPr>
            <a:r>
              <a:rPr lang="en" sz="3000">
                <a:latin typeface="Raleway"/>
                <a:ea typeface="Raleway"/>
                <a:cs typeface="Raleway"/>
                <a:sym typeface="Raleway"/>
              </a:rPr>
              <a:t>Drivetrain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7" name="Google Shape;107;p20"/>
          <p:cNvSpPr txBox="1"/>
          <p:nvPr/>
        </p:nvSpPr>
        <p:spPr>
          <a:xfrm>
            <a:off x="5249525" y="4003450"/>
            <a:ext cx="28404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aleway"/>
              <a:buChar char="-"/>
            </a:pPr>
            <a:r>
              <a:rPr lang="en" sz="3000">
                <a:latin typeface="Raleway"/>
                <a:ea typeface="Raleway"/>
                <a:cs typeface="Raleway"/>
                <a:sym typeface="Raleway"/>
              </a:rPr>
              <a:t>Suspension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8" name="Google Shape;108;p20"/>
          <p:cNvSpPr txBox="1"/>
          <p:nvPr/>
        </p:nvSpPr>
        <p:spPr>
          <a:xfrm>
            <a:off x="0" y="3022450"/>
            <a:ext cx="25320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aleway"/>
              <a:buChar char="-"/>
            </a:pPr>
            <a:r>
              <a:rPr lang="en" sz="3000">
                <a:latin typeface="Raleway"/>
                <a:ea typeface="Raleway"/>
                <a:cs typeface="Raleway"/>
                <a:sym typeface="Raleway"/>
              </a:rPr>
              <a:t>Handling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Design Process and Sub-Systems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 SolidWorks and grabCAD (a place to keep all our team files in one place)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Drivetrain</a:t>
            </a:r>
            <a:r>
              <a:rPr lang="en"/>
              <a:t> - System that delivers power to the driving wheels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Suspension</a:t>
            </a:r>
            <a:r>
              <a:rPr lang="en"/>
              <a:t>  - System of tires, tire air, springs, shock absorbers and linkages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Handling </a:t>
            </a:r>
            <a:r>
              <a:rPr lang="en"/>
              <a:t>- Mechanical response to driver input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Chassis</a:t>
            </a:r>
            <a:r>
              <a:rPr lang="en"/>
              <a:t> - Frame for the entire vehicle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